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embeddedFontLst>
    <p:embeddedFont>
      <p:font typeface="Poppins"/>
      <p:regular r:id="rId16"/>
      <p:bold r:id="rId17"/>
      <p:italic r:id="rId18"/>
      <p:boldItalic r:id="rId19"/>
    </p:embeddedFont>
    <p:embeddedFont>
      <p:font typeface="Lato"/>
      <p:regular r:id="rId20"/>
      <p:bold r:id="rId21"/>
      <p:italic r:id="rId22"/>
      <p:boldItalic r:id="rId23"/>
    </p:embeddedFont>
    <p:embeddedFont>
      <p:font typeface="Poppins SemiBold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regular.fntdata"/><Relationship Id="rId22" Type="http://schemas.openxmlformats.org/officeDocument/2006/relationships/font" Target="fonts/Lato-italic.fntdata"/><Relationship Id="rId21" Type="http://schemas.openxmlformats.org/officeDocument/2006/relationships/font" Target="fonts/Lato-bold.fntdata"/><Relationship Id="rId24" Type="http://schemas.openxmlformats.org/officeDocument/2006/relationships/font" Target="fonts/PoppinsSemiBold-regular.fntdata"/><Relationship Id="rId23" Type="http://schemas.openxmlformats.org/officeDocument/2006/relationships/font" Target="fonts/La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SemiBold-italic.fntdata"/><Relationship Id="rId25" Type="http://schemas.openxmlformats.org/officeDocument/2006/relationships/font" Target="fonts/PoppinsSemiBold-bold.fntdata"/><Relationship Id="rId27" Type="http://schemas.openxmlformats.org/officeDocument/2006/relationships/font" Target="fonts/PoppinsSemiBold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oppins-bold.fntdata"/><Relationship Id="rId16" Type="http://schemas.openxmlformats.org/officeDocument/2006/relationships/font" Target="fonts/Poppins-regular.fntdata"/><Relationship Id="rId19" Type="http://schemas.openxmlformats.org/officeDocument/2006/relationships/font" Target="fonts/Poppins-boldItalic.fntdata"/><Relationship Id="rId18" Type="http://schemas.openxmlformats.org/officeDocument/2006/relationships/font" Target="fonts/Poppins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e3ba1ff0f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e3ba1ff0f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21.png"/><Relationship Id="rId5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Relationship Id="rId4" Type="http://schemas.openxmlformats.org/officeDocument/2006/relationships/image" Target="../media/image1.png"/><Relationship Id="rId9" Type="http://schemas.openxmlformats.org/officeDocument/2006/relationships/image" Target="../media/image10.png"/><Relationship Id="rId5" Type="http://schemas.openxmlformats.org/officeDocument/2006/relationships/image" Target="../media/image14.png"/><Relationship Id="rId6" Type="http://schemas.openxmlformats.org/officeDocument/2006/relationships/image" Target="../media/image2.png"/><Relationship Id="rId7" Type="http://schemas.openxmlformats.org/officeDocument/2006/relationships/image" Target="../media/image5.png"/><Relationship Id="rId8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openxmlformats.org/officeDocument/2006/relationships/image" Target="../media/image4.jp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3.png"/><Relationship Id="rId8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25.png"/><Relationship Id="rId5" Type="http://schemas.openxmlformats.org/officeDocument/2006/relationships/image" Target="../media/image19.png"/><Relationship Id="rId6" Type="http://schemas.openxmlformats.org/officeDocument/2006/relationships/image" Target="../media/image12.png"/><Relationship Id="rId7" Type="http://schemas.openxmlformats.org/officeDocument/2006/relationships/image" Target="../media/image22.png"/><Relationship Id="rId8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925478" y="2350740"/>
            <a:ext cx="8341042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064E3B"/>
                </a:solidFill>
                <a:latin typeface="Poppins"/>
                <a:ea typeface="Poppins"/>
                <a:cs typeface="Poppins"/>
                <a:sym typeface="Poppins"/>
              </a:rPr>
              <a:t>Ekologická stopa v IT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2124075" y="3455640"/>
            <a:ext cx="7943850" cy="396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0" u="none" cap="none" strike="noStrike">
                <a:solidFill>
                  <a:srgbClr val="0F766E"/>
                </a:solidFill>
                <a:latin typeface="Lato"/>
                <a:ea typeface="Lato"/>
                <a:cs typeface="Lato"/>
                <a:sym typeface="Lato"/>
              </a:rPr>
              <a:t>Co by měl vědět každý uživatel digitálních technologií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2124075" y="4232820"/>
            <a:ext cx="7943850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AUTOR: ING. JIŘÍ ŠILHÁN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5" name="Google Shape;19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6" name="Google Shape;196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76400" y="1423987"/>
            <a:ext cx="8839200" cy="401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7" name="Google Shape;197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38400" y="3748087"/>
            <a:ext cx="7315200" cy="92392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2"/>
          <p:cNvSpPr txBox="1"/>
          <p:nvPr/>
        </p:nvSpPr>
        <p:spPr>
          <a:xfrm>
            <a:off x="2255519" y="2185987"/>
            <a:ext cx="768096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EA5E9"/>
                </a:solidFill>
                <a:latin typeface="Poppins"/>
                <a:ea typeface="Poppins"/>
                <a:cs typeface="Poppins"/>
                <a:sym typeface="Poppins"/>
              </a:rPr>
              <a:t>Děkuji za pozornost</a:t>
            </a:r>
            <a:endParaRPr/>
          </a:p>
        </p:txBody>
      </p:sp>
      <p:sp>
        <p:nvSpPr>
          <p:cNvPr id="199" name="Google Shape;199;p22"/>
          <p:cNvSpPr txBox="1"/>
          <p:nvPr/>
        </p:nvSpPr>
        <p:spPr>
          <a:xfrm>
            <a:off x="2438400" y="3062287"/>
            <a:ext cx="73152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Máte otázky k tomu, jak snížit vaši digitální stopu?</a:t>
            </a:r>
            <a:endParaRPr/>
          </a:p>
        </p:txBody>
      </p:sp>
      <p:sp>
        <p:nvSpPr>
          <p:cNvPr id="200" name="Google Shape;200;p22"/>
          <p:cNvSpPr txBox="1"/>
          <p:nvPr/>
        </p:nvSpPr>
        <p:spPr>
          <a:xfrm>
            <a:off x="5445621" y="4148137"/>
            <a:ext cx="1300757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Ing. Jiří Šilhán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1750" y="2032545"/>
            <a:ext cx="52387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1000125" y="2120651"/>
            <a:ext cx="481012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Naše online chování není „neviditelné“. Virtuální svět má reálný fyzický dopad na přírodu.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1000125" y="3029098"/>
            <a:ext cx="481012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Každý odeslaný e-mail, zhlédnuté video nebo uložená fotka vyžaduje spotřebu elektrické energie.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1000125" y="3937545"/>
            <a:ext cx="481012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Ekologická stopa se skládá ze spotřeby energie a hardwarového odpadu.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1000125" y="4845992"/>
            <a:ext cx="4810125" cy="6703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Znečištění z IT průmyslu se dnes vyrovná emisím z celosvětové letecké dopravy.</a:t>
            </a:r>
            <a:endParaRPr/>
          </a:p>
        </p:txBody>
      </p:sp>
      <p:pic>
        <p:nvPicPr>
          <p:cNvPr descr="image.png" id="98" name="Google Shape;9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81750" y="2032545"/>
            <a:ext cx="5238750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9" name="Google Shape;99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2158751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0" name="Google Shape;100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1500" y="3067198"/>
            <a:ext cx="2857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1" name="Google Shape;101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71500" y="3975645"/>
            <a:ext cx="1714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2" name="Google Shape;102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71500" y="4884092"/>
            <a:ext cx="2286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 txBox="1"/>
          <p:nvPr/>
        </p:nvSpPr>
        <p:spPr>
          <a:xfrm>
            <a:off x="571500" y="571500"/>
            <a:ext cx="11601450" cy="540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064E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 je to IT ekostopa?</a:t>
            </a:r>
            <a:endParaRPr/>
          </a:p>
        </p:txBody>
      </p:sp>
      <p:sp>
        <p:nvSpPr>
          <p:cNvPr id="104" name="Google Shape;104;p14"/>
          <p:cNvSpPr/>
          <p:nvPr/>
        </p:nvSpPr>
        <p:spPr>
          <a:xfrm>
            <a:off x="571500" y="116964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jako obrázek" id="109" name="Google Shape;10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625" y="0"/>
            <a:ext cx="122872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4" name="Google Shape;11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5" name="Google Shape;11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58267"/>
            <a:ext cx="3492549" cy="41585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6" name="Google Shape;116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1858267"/>
            <a:ext cx="3492549" cy="41585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7" name="Google Shape;117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1858267"/>
            <a:ext cx="3492549" cy="415855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6"/>
          <p:cNvSpPr txBox="1"/>
          <p:nvPr/>
        </p:nvSpPr>
        <p:spPr>
          <a:xfrm>
            <a:off x="684211" y="4144267"/>
            <a:ext cx="3267127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64E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Datová centra</a:t>
            </a:r>
            <a:endParaRPr/>
          </a:p>
        </p:txBody>
      </p:sp>
      <p:sp>
        <p:nvSpPr>
          <p:cNvPr id="119" name="Google Shape;119;p16"/>
          <p:cNvSpPr txBox="1"/>
          <p:nvPr/>
        </p:nvSpPr>
        <p:spPr>
          <a:xfrm>
            <a:off x="762000" y="4607123"/>
            <a:ext cx="3111549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Místa, kde žije "cloud". Obrovské haly plné serverů, které nikdy nespí a vyžadují neustálé chlazení.</a:t>
            </a:r>
            <a:endParaRPr/>
          </a:p>
        </p:txBody>
      </p:sp>
      <p:sp>
        <p:nvSpPr>
          <p:cNvPr id="120" name="Google Shape;120;p16"/>
          <p:cNvSpPr txBox="1"/>
          <p:nvPr/>
        </p:nvSpPr>
        <p:spPr>
          <a:xfrm>
            <a:off x="4462510" y="4144267"/>
            <a:ext cx="3267127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64E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Streamování videa</a:t>
            </a:r>
            <a:endParaRPr/>
          </a:p>
        </p:txBody>
      </p:sp>
      <p:sp>
        <p:nvSpPr>
          <p:cNvPr id="121" name="Google Shape;121;p16"/>
          <p:cNvSpPr txBox="1"/>
          <p:nvPr/>
        </p:nvSpPr>
        <p:spPr>
          <a:xfrm>
            <a:off x="4540299" y="4607123"/>
            <a:ext cx="3111549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Služby jako Netflix, YouTube či TikTok přenášejí gigabyty dat každou vteřinu k milionům uživatelů.</a:t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8240810" y="4144267"/>
            <a:ext cx="3267127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64E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Umělá inteligence</a:t>
            </a:r>
            <a:endParaRPr/>
          </a:p>
        </p:txBody>
      </p:sp>
      <p:sp>
        <p:nvSpPr>
          <p:cNvPr id="123" name="Google Shape;123;p16"/>
          <p:cNvSpPr txBox="1"/>
          <p:nvPr/>
        </p:nvSpPr>
        <p:spPr>
          <a:xfrm>
            <a:off x="8318599" y="4607123"/>
            <a:ext cx="3111549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Trénování velkých jazykových modelů (jako je ChatGPT) spotřebovává extrémní množství výpočetního výkonu.</a:t>
            </a:r>
            <a:endParaRPr/>
          </a:p>
        </p:txBody>
      </p:sp>
      <p:pic>
        <p:nvPicPr>
          <p:cNvPr descr="image.png" id="124" name="Google Shape;124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62000" y="2048767"/>
            <a:ext cx="3111549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5" name="Google Shape;125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540299" y="2048767"/>
            <a:ext cx="3111549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6"/>
          <p:cNvPicPr preferRelativeResize="0"/>
          <p:nvPr/>
        </p:nvPicPr>
        <p:blipFill rotWithShape="1">
          <a:blip r:embed="rId9">
            <a:alphaModFix/>
          </a:blip>
          <a:srcRect b="19389" l="0" r="0" t="19389"/>
          <a:stretch/>
        </p:blipFill>
        <p:spPr>
          <a:xfrm>
            <a:off x="8318599" y="2048767"/>
            <a:ext cx="3111549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6"/>
          <p:cNvSpPr txBox="1"/>
          <p:nvPr/>
        </p:nvSpPr>
        <p:spPr>
          <a:xfrm>
            <a:off x="571500" y="571500"/>
            <a:ext cx="11601450" cy="540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064E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Kde mizí nejvíce energie?</a:t>
            </a:r>
            <a:endParaRPr/>
          </a:p>
        </p:txBody>
      </p:sp>
      <p:sp>
        <p:nvSpPr>
          <p:cNvPr id="128" name="Google Shape;128;p16"/>
          <p:cNvSpPr/>
          <p:nvPr/>
        </p:nvSpPr>
        <p:spPr>
          <a:xfrm>
            <a:off x="571500" y="116964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3" name="Google Shape;13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4" name="Google Shape;13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102197"/>
            <a:ext cx="11049000" cy="367084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7"/>
          <p:cNvSpPr txBox="1"/>
          <p:nvPr/>
        </p:nvSpPr>
        <p:spPr>
          <a:xfrm>
            <a:off x="1143000" y="3104108"/>
            <a:ext cx="4267200" cy="1238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750" u="none" cap="none" strike="noStrike">
                <a:solidFill>
                  <a:srgbClr val="10B981"/>
                </a:solidFill>
                <a:latin typeface="Poppins"/>
                <a:ea typeface="Poppins"/>
                <a:cs typeface="Poppins"/>
                <a:sym typeface="Poppins"/>
              </a:rPr>
              <a:t>50+</a:t>
            </a:r>
            <a:endParaRPr/>
          </a:p>
        </p:txBody>
      </p:sp>
      <p:sp>
        <p:nvSpPr>
          <p:cNvPr id="136" name="Google Shape;136;p17"/>
          <p:cNvSpPr txBox="1"/>
          <p:nvPr/>
        </p:nvSpPr>
        <p:spPr>
          <a:xfrm>
            <a:off x="1143000" y="4437608"/>
            <a:ext cx="42672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0F766E"/>
                </a:solidFill>
                <a:latin typeface="Lato"/>
                <a:ea typeface="Lato"/>
                <a:cs typeface="Lato"/>
                <a:sym typeface="Lato"/>
              </a:rPr>
              <a:t>MILIONŮ TUN ROČNĚ</a:t>
            </a:r>
            <a:endParaRPr/>
          </a:p>
        </p:txBody>
      </p:sp>
      <p:sp>
        <p:nvSpPr>
          <p:cNvPr id="137" name="Google Shape;137;p17"/>
          <p:cNvSpPr txBox="1"/>
          <p:nvPr/>
        </p:nvSpPr>
        <p:spPr>
          <a:xfrm>
            <a:off x="6381750" y="2673697"/>
            <a:ext cx="4900612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64E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Globální krize elektroodpadu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6381750" y="3182242"/>
            <a:ext cx="46672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Každý rok vyprodukuje lidstvo více než 50 milionů tun elektroodpadu, a toto číslo stále strmě roste.</a:t>
            </a:r>
            <a:endParaRPr/>
          </a:p>
        </p:txBody>
      </p:sp>
      <p:sp>
        <p:nvSpPr>
          <p:cNvPr id="139" name="Google Shape;139;p17"/>
          <p:cNvSpPr txBox="1"/>
          <p:nvPr/>
        </p:nvSpPr>
        <p:spPr>
          <a:xfrm>
            <a:off x="6381750" y="3982342"/>
            <a:ext cx="466725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Většina staré elektroniky končí na skládkách. Obsahuje přitom cenné kovy, které by šlo znovu využít, ale také vysoce toxické látky, které zamořují půdu a podzemní vody.</a:t>
            </a:r>
            <a:endParaRPr/>
          </a:p>
        </p:txBody>
      </p:sp>
      <p:sp>
        <p:nvSpPr>
          <p:cNvPr id="140" name="Google Shape;140;p17"/>
          <p:cNvSpPr txBox="1"/>
          <p:nvPr/>
        </p:nvSpPr>
        <p:spPr>
          <a:xfrm>
            <a:off x="571500" y="571500"/>
            <a:ext cx="11601450" cy="540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064E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Rostoucí problém e-odpadu</a:t>
            </a:r>
            <a:endParaRPr/>
          </a:p>
        </p:txBody>
      </p:sp>
      <p:sp>
        <p:nvSpPr>
          <p:cNvPr id="141" name="Google Shape;141;p17"/>
          <p:cNvSpPr/>
          <p:nvPr/>
        </p:nvSpPr>
        <p:spPr>
          <a:xfrm>
            <a:off x="571500" y="116964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6" name="Google Shape;14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7" name="Google Shape;14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421159"/>
            <a:ext cx="11049000" cy="503292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8"/>
          <p:cNvSpPr txBox="1"/>
          <p:nvPr/>
        </p:nvSpPr>
        <p:spPr>
          <a:xfrm>
            <a:off x="571500" y="1421159"/>
            <a:ext cx="11049000" cy="365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Z celosvětového pohledu si emise v IT rozdělují tři hlavní sektory:</a:t>
            </a:r>
            <a:endParaRPr/>
          </a:p>
        </p:txBody>
      </p:sp>
      <p:sp>
        <p:nvSpPr>
          <p:cNvPr id="149" name="Google Shape;149;p18"/>
          <p:cNvSpPr txBox="1"/>
          <p:nvPr/>
        </p:nvSpPr>
        <p:spPr>
          <a:xfrm>
            <a:off x="571500" y="403919"/>
            <a:ext cx="11601450" cy="540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064E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Uhlíková stopa IT zařízení</a:t>
            </a:r>
            <a:endParaRPr/>
          </a:p>
        </p:txBody>
      </p:sp>
      <p:sp>
        <p:nvSpPr>
          <p:cNvPr id="150" name="Google Shape;150;p18"/>
          <p:cNvSpPr/>
          <p:nvPr/>
        </p:nvSpPr>
        <p:spPr>
          <a:xfrm>
            <a:off x="571500" y="1002059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5" name="Google Shape;15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6" name="Google Shape;156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134492"/>
            <a:ext cx="3492549" cy="36061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7" name="Google Shape;157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134492"/>
            <a:ext cx="3492549" cy="36061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8" name="Google Shape;158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134492"/>
            <a:ext cx="3492549" cy="360610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9"/>
          <p:cNvSpPr txBox="1"/>
          <p:nvPr/>
        </p:nvSpPr>
        <p:spPr>
          <a:xfrm>
            <a:off x="784223" y="3372742"/>
            <a:ext cx="3067102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64E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Promažte cloud</a:t>
            </a:r>
            <a:endParaRPr/>
          </a:p>
        </p:txBody>
      </p:sp>
      <p:sp>
        <p:nvSpPr>
          <p:cNvPr id="160" name="Google Shape;160;p19"/>
          <p:cNvSpPr txBox="1"/>
          <p:nvPr/>
        </p:nvSpPr>
        <p:spPr>
          <a:xfrm>
            <a:off x="857250" y="3835598"/>
            <a:ext cx="2921049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Digitální jarní úklid. Odstraňte staré zbytečné e-maily, nepovedené fotky a videa ze svých online úložišť. Data zdarma neexistují.</a:t>
            </a:r>
            <a:endParaRPr/>
          </a:p>
        </p:txBody>
      </p:sp>
      <p:sp>
        <p:nvSpPr>
          <p:cNvPr id="161" name="Google Shape;161;p19"/>
          <p:cNvSpPr txBox="1"/>
          <p:nvPr/>
        </p:nvSpPr>
        <p:spPr>
          <a:xfrm>
            <a:off x="4562523" y="3372742"/>
            <a:ext cx="3067102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64E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Zpomalte obměnu</a:t>
            </a:r>
            <a:endParaRPr/>
          </a:p>
        </p:txBody>
      </p:sp>
      <p:sp>
        <p:nvSpPr>
          <p:cNvPr id="162" name="Google Shape;162;p19"/>
          <p:cNvSpPr txBox="1"/>
          <p:nvPr/>
        </p:nvSpPr>
        <p:spPr>
          <a:xfrm>
            <a:off x="4635549" y="3835598"/>
            <a:ext cx="2921049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Nekupujte nový model telefonu každý rok, pokud ten starý funguje. I prodloužení životnosti o 1 rok zásadně snižuje vaši zátěž.</a:t>
            </a:r>
            <a:endParaRPr/>
          </a:p>
        </p:txBody>
      </p:sp>
      <p:sp>
        <p:nvSpPr>
          <p:cNvPr id="163" name="Google Shape;163;p19"/>
          <p:cNvSpPr txBox="1"/>
          <p:nvPr/>
        </p:nvSpPr>
        <p:spPr>
          <a:xfrm>
            <a:off x="8340822" y="3372742"/>
            <a:ext cx="3067102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064E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Streamujte chytře</a:t>
            </a:r>
            <a:endParaRPr/>
          </a:p>
        </p:txBody>
      </p:sp>
      <p:sp>
        <p:nvSpPr>
          <p:cNvPr id="164" name="Google Shape;164;p19"/>
          <p:cNvSpPr txBox="1"/>
          <p:nvPr/>
        </p:nvSpPr>
        <p:spPr>
          <a:xfrm>
            <a:off x="8413849" y="3835598"/>
            <a:ext cx="2921049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Vypněte si na sociálních sítích automatické přehrávání videí a zvažte sledování ve standardním rozlišení namísto 4K na malém displeji.</a:t>
            </a:r>
            <a:endParaRPr/>
          </a:p>
        </p:txBody>
      </p:sp>
      <p:pic>
        <p:nvPicPr>
          <p:cNvPr descr="image.png" id="165" name="Google Shape;165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08150" y="2610742"/>
            <a:ext cx="41910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948362" y="2610742"/>
            <a:ext cx="295275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7" name="Google Shape;167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574262" y="2610742"/>
            <a:ext cx="600075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9"/>
          <p:cNvSpPr txBox="1"/>
          <p:nvPr/>
        </p:nvSpPr>
        <p:spPr>
          <a:xfrm>
            <a:off x="571500" y="571500"/>
            <a:ext cx="11601450" cy="540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064E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Jak můžeme snížit naši stopu?</a:t>
            </a:r>
            <a:endParaRPr/>
          </a:p>
        </p:txBody>
      </p:sp>
      <p:sp>
        <p:nvSpPr>
          <p:cNvPr id="169" name="Google Shape;169;p19"/>
          <p:cNvSpPr/>
          <p:nvPr/>
        </p:nvSpPr>
        <p:spPr>
          <a:xfrm>
            <a:off x="571500" y="116964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4" name="Google Shape;17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5" name="Google Shape;17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7750" y="1794420"/>
            <a:ext cx="428625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0"/>
          <p:cNvSpPr txBox="1"/>
          <p:nvPr/>
        </p:nvSpPr>
        <p:spPr>
          <a:xfrm>
            <a:off x="6381750" y="2603152"/>
            <a:ext cx="5500687" cy="411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Opravit, nevyhodit</a:t>
            </a:r>
            <a:endParaRPr/>
          </a:p>
        </p:txBody>
      </p:sp>
      <p:sp>
        <p:nvSpPr>
          <p:cNvPr id="177" name="Google Shape;177;p20"/>
          <p:cNvSpPr txBox="1"/>
          <p:nvPr/>
        </p:nvSpPr>
        <p:spPr>
          <a:xfrm>
            <a:off x="6381750" y="3252638"/>
            <a:ext cx="523875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Lineární model "vyrob - použij - vyhoď" je u elektroniky dlouhodobě neudržitelný.</a:t>
            </a:r>
            <a:endParaRPr/>
          </a:p>
        </p:txBody>
      </p:sp>
      <p:sp>
        <p:nvSpPr>
          <p:cNvPr id="178" name="Google Shape;178;p20"/>
          <p:cNvSpPr txBox="1"/>
          <p:nvPr/>
        </p:nvSpPr>
        <p:spPr>
          <a:xfrm>
            <a:off x="6381750" y="4052738"/>
            <a:ext cx="523875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Nákup repasovaných (refurbished) zařízení, výměna slabé baterie místo nákupu nového mobilu, nebo oprava prasklého displeje dává elektronice druhý život a šetří tuny přírodních surovin.</a:t>
            </a:r>
            <a:endParaRPr/>
          </a:p>
        </p:txBody>
      </p:sp>
      <p:pic>
        <p:nvPicPr>
          <p:cNvPr descr="image.png" id="179" name="Google Shape;179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90625" y="1937295"/>
            <a:ext cx="4000500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0"/>
          <p:cNvSpPr txBox="1"/>
          <p:nvPr/>
        </p:nvSpPr>
        <p:spPr>
          <a:xfrm>
            <a:off x="571500" y="571500"/>
            <a:ext cx="11601450" cy="540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00" u="none" cap="none" strike="noStrike">
                <a:solidFill>
                  <a:srgbClr val="064E3B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Cirkulární ekonomika v praxi</a:t>
            </a:r>
            <a:endParaRPr/>
          </a:p>
        </p:txBody>
      </p:sp>
      <p:sp>
        <p:nvSpPr>
          <p:cNvPr id="181" name="Google Shape;181;p20"/>
          <p:cNvSpPr/>
          <p:nvPr/>
        </p:nvSpPr>
        <p:spPr>
          <a:xfrm>
            <a:off x="571500" y="1169640"/>
            <a:ext cx="11049000" cy="381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6" name="Google Shape;18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1"/>
          <p:cNvSpPr txBox="1"/>
          <p:nvPr/>
        </p:nvSpPr>
        <p:spPr>
          <a:xfrm>
            <a:off x="2190750" y="2027932"/>
            <a:ext cx="7810500" cy="2240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50" u="none" cap="none" strike="noStrike">
                <a:solidFill>
                  <a:srgbClr val="064E3B"/>
                </a:solidFill>
                <a:latin typeface="Poppins"/>
                <a:ea typeface="Poppins"/>
                <a:cs typeface="Poppins"/>
                <a:sym typeface="Poppins"/>
              </a:rPr>
              <a:t>Nemůžeme mít nekonečný růst na planetě s konečnými zdroji. Naše digitální pohodlí nesmí být budováno na úkor přírody.</a:t>
            </a:r>
            <a:endParaRPr/>
          </a:p>
        </p:txBody>
      </p:sp>
      <p:sp>
        <p:nvSpPr>
          <p:cNvPr id="188" name="Google Shape;188;p21"/>
          <p:cNvSpPr txBox="1"/>
          <p:nvPr/>
        </p:nvSpPr>
        <p:spPr>
          <a:xfrm>
            <a:off x="4491037" y="4553842"/>
            <a:ext cx="3209925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800" u="none" cap="none" strike="noStrike">
                <a:solidFill>
                  <a:srgbClr val="0F766E"/>
                </a:solidFill>
                <a:latin typeface="Lato"/>
                <a:ea typeface="Lato"/>
                <a:cs typeface="Lato"/>
                <a:sym typeface="Lato"/>
              </a:rPr>
              <a:t>— Základní princip udržitelného IT</a:t>
            </a:r>
            <a:endParaRPr/>
          </a:p>
        </p:txBody>
      </p:sp>
      <p:sp>
        <p:nvSpPr>
          <p:cNvPr id="189" name="Google Shape;189;p21"/>
          <p:cNvSpPr txBox="1"/>
          <p:nvPr/>
        </p:nvSpPr>
        <p:spPr>
          <a:xfrm>
            <a:off x="1619250" y="2313682"/>
            <a:ext cx="219075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10B981"/>
                </a:solidFill>
                <a:latin typeface="Poppins"/>
                <a:ea typeface="Poppins"/>
                <a:cs typeface="Poppins"/>
                <a:sym typeface="Poppins"/>
              </a:rPr>
              <a:t>"</a:t>
            </a:r>
            <a:endParaRPr/>
          </a:p>
        </p:txBody>
      </p:sp>
      <p:sp>
        <p:nvSpPr>
          <p:cNvPr id="190" name="Google Shape;190;p21"/>
          <p:cNvSpPr txBox="1"/>
          <p:nvPr/>
        </p:nvSpPr>
        <p:spPr>
          <a:xfrm>
            <a:off x="10353675" y="4458597"/>
            <a:ext cx="219075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0" u="none" cap="none" strike="noStrike">
                <a:solidFill>
                  <a:srgbClr val="10B981"/>
                </a:solidFill>
                <a:latin typeface="Poppins"/>
                <a:ea typeface="Poppins"/>
                <a:cs typeface="Poppins"/>
                <a:sym typeface="Poppins"/>
              </a:rPr>
              <a:t>"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